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3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EIC R&amp;D Program:</a:t>
            </a:r>
            <a:br>
              <a:rPr lang="en-US" dirty="0" smtClean="0"/>
            </a:br>
            <a:r>
              <a:rPr lang="en-US" sz="4000" dirty="0" smtClean="0"/>
              <a:t>The Stony Brook Perspective.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TK Hemmick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67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61" y="101600"/>
            <a:ext cx="11884781" cy="696686"/>
          </a:xfrm>
        </p:spPr>
        <p:txBody>
          <a:bodyPr/>
          <a:lstStyle/>
          <a:p>
            <a:r>
              <a:rPr lang="en-US" dirty="0" smtClean="0"/>
              <a:t>A Brief History of eRD6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2703"/>
            <a:ext cx="8810171" cy="6105297"/>
          </a:xfrm>
        </p:spPr>
        <p:txBody>
          <a:bodyPr>
            <a:normAutofit/>
          </a:bodyPr>
          <a:lstStyle/>
          <a:p>
            <a:r>
              <a:rPr lang="en-US" dirty="0" smtClean="0"/>
              <a:t>In Spring 2011 (5 years ago) the initial call for EIC R&amp;D proposals was held and a total of 6 entries were submitted.</a:t>
            </a:r>
          </a:p>
          <a:p>
            <a:r>
              <a:rPr lang="en-US" dirty="0" smtClean="0"/>
              <a:t>eRD6 is refused to write a “proposal”, writing instead a “Letter of Intent”</a:t>
            </a:r>
          </a:p>
          <a:p>
            <a:pPr lvl="1"/>
            <a:r>
              <a:rPr lang="en-US" dirty="0" smtClean="0"/>
              <a:t>Reasoning:  We need to understand EIC to make </a:t>
            </a:r>
            <a:r>
              <a:rPr lang="en-US" dirty="0" smtClean="0">
                <a:solidFill>
                  <a:srgbClr val="FF0000"/>
                </a:solidFill>
              </a:rPr>
              <a:t>relevant</a:t>
            </a:r>
            <a:r>
              <a:rPr lang="en-US" dirty="0" smtClean="0"/>
              <a:t> studies.</a:t>
            </a:r>
          </a:p>
          <a:p>
            <a:pPr lvl="1"/>
            <a:r>
              <a:rPr lang="en-US" dirty="0" smtClean="0"/>
              <a:t>We intend to do R&amp;D on the detector requirements and then propose a targeted program of generic R&amp;D that seems to be relevant.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RICH{SBU}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FFC000"/>
                </a:solidFill>
              </a:rPr>
              <a:t>3-coordinate{Yale}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00B050"/>
                </a:solidFill>
              </a:rPr>
              <a:t>Mini-drift{BNL}</a:t>
            </a:r>
            <a:r>
              <a:rPr lang="en-US" dirty="0" smtClean="0"/>
              <a:t>; </a:t>
            </a:r>
            <a:r>
              <a:rPr lang="en-US" dirty="0" err="1" smtClean="0">
                <a:solidFill>
                  <a:srgbClr val="0070C0"/>
                </a:solidFill>
              </a:rPr>
              <a:t>ZigZag</a:t>
            </a:r>
            <a:r>
              <a:rPr lang="en-US" dirty="0" smtClean="0">
                <a:solidFill>
                  <a:srgbClr val="0070C0"/>
                </a:solidFill>
              </a:rPr>
              <a:t>{FIT}</a:t>
            </a:r>
            <a:r>
              <a:rPr lang="en-US" dirty="0" smtClean="0"/>
              <a:t>; </a:t>
            </a:r>
            <a:r>
              <a:rPr lang="en-US" dirty="0" err="1" smtClean="0">
                <a:solidFill>
                  <a:srgbClr val="7030A0"/>
                </a:solidFill>
              </a:rPr>
              <a:t>Large&amp;Low</a:t>
            </a:r>
            <a:r>
              <a:rPr lang="en-US" dirty="0" smtClean="0">
                <a:solidFill>
                  <a:srgbClr val="7030A0"/>
                </a:solidFill>
              </a:rPr>
              <a:t> Mass{</a:t>
            </a:r>
            <a:r>
              <a:rPr lang="en-US" dirty="0" err="1" smtClean="0">
                <a:solidFill>
                  <a:srgbClr val="7030A0"/>
                </a:solidFill>
              </a:rPr>
              <a:t>UVa</a:t>
            </a:r>
            <a:r>
              <a:rPr lang="en-US" dirty="0" smtClean="0">
                <a:solidFill>
                  <a:srgbClr val="7030A0"/>
                </a:solidFill>
              </a:rPr>
              <a:t>}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committee’s initial reaction (to the whole program):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“..these efforts do not seem to be cutting edge…” – GR Young (paraphrase).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Major accomplishments: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FYLSUB Test Beam (19 detector stations…largest </a:t>
            </a:r>
            <a:r>
              <a:rPr lang="en-US" dirty="0" err="1" smtClean="0">
                <a:solidFill>
                  <a:schemeClr val="tx1"/>
                </a:solidFill>
              </a:rPr>
              <a:t>exp’t</a:t>
            </a:r>
            <a:r>
              <a:rPr lang="en-US" dirty="0" smtClean="0">
                <a:solidFill>
                  <a:schemeClr val="tx1"/>
                </a:solidFill>
              </a:rPr>
              <a:t> @ FTBF).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Most publications from E&amp;C R&amp;D program.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Additional scope:  HBD/TPC, IBF, “Common GEM foil”, many more…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More recently: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Committee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guidance has changed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My (TKH) reading of this: 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Move </a:t>
            </a:r>
            <a:r>
              <a:rPr lang="en-US" dirty="0" smtClean="0">
                <a:solidFill>
                  <a:srgbClr val="0070C0"/>
                </a:solidFill>
              </a:rPr>
              <a:t>on toward TARGETTED R&amp;D 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0070C0"/>
                </a:solidFill>
              </a:rPr>
              <a:t>away from </a:t>
            </a:r>
            <a:r>
              <a:rPr lang="en-US" dirty="0" err="1" smtClean="0">
                <a:solidFill>
                  <a:srgbClr val="0070C0"/>
                </a:solidFill>
              </a:rPr>
              <a:t>generic</a:t>
            </a:r>
            <a:r>
              <a:rPr lang="en-US" dirty="0" err="1" smtClean="0">
                <a:solidFill>
                  <a:srgbClr val="FF0000"/>
                </a:solidFill>
              </a:rPr>
              <a:t>..and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800" b="1" u="sng" dirty="0" smtClean="0">
                <a:solidFill>
                  <a:srgbClr val="FF0000"/>
                </a:solidFill>
              </a:rPr>
              <a:t>WE PROMISED THIS</a:t>
            </a:r>
            <a:r>
              <a:rPr lang="en-US" sz="1800" dirty="0" smtClean="0">
                <a:solidFill>
                  <a:srgbClr val="FF0000"/>
                </a:solidFill>
              </a:rPr>
              <a:t>!!!)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0846" y="0"/>
            <a:ext cx="2021154" cy="26125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98115" y="2598057"/>
            <a:ext cx="3693885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is neither possible nor wise for a specific technology choice to have been made in time </a:t>
            </a:r>
            <a:r>
              <a:rPr lang="en-US" dirty="0" smtClean="0"/>
              <a:t>for the </a:t>
            </a:r>
            <a:r>
              <a:rPr lang="en-US" dirty="0"/>
              <a:t>first funding round. We have thus chosen to submit a letter of intent rather than a full proposal to </a:t>
            </a:r>
            <a:r>
              <a:rPr lang="en-US" dirty="0" smtClean="0"/>
              <a:t>the first </a:t>
            </a:r>
            <a:r>
              <a:rPr lang="en-US" dirty="0"/>
              <a:t>round of R&amp;D funding.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83829" y="5312229"/>
            <a:ext cx="5508171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January 2015: Assuming </a:t>
            </a:r>
            <a:r>
              <a:rPr lang="en-US" sz="1600" b="1" dirty="0"/>
              <a:t>success of the EIC in the LRP</a:t>
            </a:r>
            <a:r>
              <a:rPr lang="en-US" sz="1600" b="1" dirty="0" smtClean="0"/>
              <a:t>: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How do you see you efforts in the next two years</a:t>
            </a:r>
            <a:r>
              <a:rPr lang="en-US" sz="1600" dirty="0" smtClean="0">
                <a:solidFill>
                  <a:srgbClr val="FF0000"/>
                </a:solidFill>
              </a:rPr>
              <a:t>?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What are your plans towards a transition to a </a:t>
            </a:r>
            <a:r>
              <a:rPr lang="en-US" sz="1600" dirty="0" smtClean="0">
                <a:solidFill>
                  <a:srgbClr val="FF0000"/>
                </a:solidFill>
              </a:rPr>
              <a:t>possible collaboration </a:t>
            </a:r>
            <a:r>
              <a:rPr lang="en-US" sz="1600" dirty="0">
                <a:solidFill>
                  <a:srgbClr val="FF0000"/>
                </a:solidFill>
              </a:rPr>
              <a:t>and what role will your R&amp;D group play?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36571" y="5609771"/>
            <a:ext cx="2394858" cy="3410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65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05" y="65315"/>
            <a:ext cx="8596668" cy="769257"/>
          </a:xfrm>
        </p:spPr>
        <p:txBody>
          <a:bodyPr/>
          <a:lstStyle/>
          <a:p>
            <a:r>
              <a:rPr lang="en-US" dirty="0" smtClean="0"/>
              <a:t>Thoughts on merger with eRD3/eRD6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6" y="912360"/>
            <a:ext cx="9751181" cy="5880325"/>
          </a:xfrm>
        </p:spPr>
        <p:txBody>
          <a:bodyPr>
            <a:normAutofit/>
          </a:bodyPr>
          <a:lstStyle/>
          <a:p>
            <a:r>
              <a:rPr lang="en-US" dirty="0" smtClean="0"/>
              <a:t>In the view of TKH, eRD3 has followed a mixed pattern of generic/targeted R&amp;D:</a:t>
            </a:r>
          </a:p>
          <a:p>
            <a:pPr lvl="1"/>
            <a:r>
              <a:rPr lang="en-US" dirty="0" smtClean="0"/>
              <a:t>More generic:  Development of local GEM capability (Tech Etch/hole measurement).</a:t>
            </a:r>
          </a:p>
          <a:p>
            <a:pPr lvl="1"/>
            <a:r>
              <a:rPr lang="en-US" dirty="0" smtClean="0"/>
              <a:t>Less generic:  Cylindrical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MEGA</a:t>
            </a:r>
            <a:r>
              <a:rPr lang="en-US" dirty="0" smtClean="0"/>
              <a:t>; planar GEM trackers.</a:t>
            </a:r>
          </a:p>
          <a:p>
            <a:r>
              <a:rPr lang="en-US" dirty="0" smtClean="0"/>
              <a:t>In the view of TKH, both eRD3 and eRD6 have lists of completed and incomplete tasks.</a:t>
            </a:r>
          </a:p>
          <a:p>
            <a:r>
              <a:rPr lang="en-US" dirty="0" smtClean="0"/>
              <a:t>Thus far, and despite urging from the committee, our one common effort was shot down:</a:t>
            </a:r>
          </a:p>
          <a:p>
            <a:pPr lvl="1"/>
            <a:r>
              <a:rPr lang="en-US" dirty="0" smtClean="0"/>
              <a:t>The committee refused to fund monies sent to Tech Etch for larger GEM manufacture.</a:t>
            </a:r>
          </a:p>
          <a:p>
            <a:pPr lvl="1"/>
            <a:r>
              <a:rPr lang="en-US" dirty="0" smtClean="0"/>
              <a:t>In the opinion of TKH this was a VERY GOOD decision on the part of the committee:</a:t>
            </a:r>
          </a:p>
          <a:p>
            <a:pPr lvl="2"/>
            <a:r>
              <a:rPr lang="en-US" dirty="0" smtClean="0"/>
              <a:t>$150k was only ½ of the down payment on future GEM production (stretched over 2 years).</a:t>
            </a:r>
          </a:p>
          <a:p>
            <a:pPr lvl="2"/>
            <a:r>
              <a:rPr lang="en-US" dirty="0" smtClean="0"/>
              <a:t>Unbeknownst to us and Tech Etch, CERN makes large foils without the equipment we would have bought.</a:t>
            </a:r>
          </a:p>
          <a:p>
            <a:pPr lvl="2"/>
            <a:r>
              <a:rPr lang="en-US" dirty="0" smtClean="0"/>
              <a:t>Funding this form of research moves the program toward generic R&amp;D in an era when the committee seems to be trying to move us toward targeted R&amp;D.</a:t>
            </a:r>
            <a:endParaRPr lang="en-US" dirty="0"/>
          </a:p>
          <a:p>
            <a:r>
              <a:rPr lang="en-US" dirty="0" smtClean="0"/>
              <a:t>Proposed solution moving forward: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All</a:t>
            </a:r>
            <a:r>
              <a:rPr lang="en-US" dirty="0" smtClean="0"/>
              <a:t> </a:t>
            </a:r>
            <a:r>
              <a:rPr lang="en-US" dirty="0" smtClean="0"/>
              <a:t>purely generic R&amp;D under the banner head of eRD3/eRD6.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Form a </a:t>
            </a:r>
            <a:r>
              <a:rPr lang="en-US" u="sng" dirty="0" smtClean="0"/>
              <a:t>new consortium </a:t>
            </a:r>
            <a:r>
              <a:rPr lang="en-US" dirty="0" smtClean="0"/>
              <a:t>toward targeted R&amp;D studies only:</a:t>
            </a:r>
          </a:p>
          <a:p>
            <a:pPr marL="1200150" lvl="2" indent="-342900"/>
            <a:r>
              <a:rPr lang="en-US" dirty="0" smtClean="0"/>
              <a:t>We must have an identifiable design to associate with (</a:t>
            </a:r>
            <a:r>
              <a:rPr lang="en-US" dirty="0" err="1" smtClean="0"/>
              <a:t>BeAST</a:t>
            </a:r>
            <a:r>
              <a:rPr lang="en-US" dirty="0" smtClean="0"/>
              <a:t>, </a:t>
            </a:r>
            <a:r>
              <a:rPr lang="en-US" dirty="0" err="1" smtClean="0"/>
              <a:t>BaBar</a:t>
            </a:r>
            <a:r>
              <a:rPr lang="en-US" dirty="0" smtClean="0"/>
              <a:t> </a:t>
            </a:r>
            <a:r>
              <a:rPr lang="en-US" dirty="0" err="1" smtClean="0"/>
              <a:t>exp’t</a:t>
            </a:r>
            <a:r>
              <a:rPr lang="en-US" dirty="0" smtClean="0"/>
              <a:t>)</a:t>
            </a:r>
          </a:p>
          <a:p>
            <a:pPr marL="1200150" lvl="2" indent="-342900"/>
            <a:r>
              <a:rPr lang="en-US" dirty="0" smtClean="0"/>
              <a:t>We must build </a:t>
            </a:r>
            <a:r>
              <a:rPr lang="en-US" dirty="0" smtClean="0">
                <a:solidFill>
                  <a:srgbClr val="FF0000"/>
                </a:solidFill>
              </a:rPr>
              <a:t>PROTOTYPES</a:t>
            </a:r>
            <a:r>
              <a:rPr lang="en-US" dirty="0" smtClean="0"/>
              <a:t> (size does not matter) and run </a:t>
            </a:r>
            <a:r>
              <a:rPr lang="en-US" dirty="0" smtClean="0">
                <a:solidFill>
                  <a:srgbClr val="FF0000"/>
                </a:solidFill>
              </a:rPr>
              <a:t>BEAM TESTS</a:t>
            </a:r>
            <a:r>
              <a:rPr lang="en-US" dirty="0" smtClean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7985" y="4680857"/>
            <a:ext cx="4614015" cy="217714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9811220" y="3744684"/>
            <a:ext cx="2380780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Design requirements</a:t>
            </a:r>
            <a:br>
              <a:rPr lang="en-US" dirty="0" smtClean="0"/>
            </a:br>
            <a:r>
              <a:rPr lang="en-US" dirty="0" smtClean="0"/>
              <a:t>are long available to </a:t>
            </a:r>
            <a:br>
              <a:rPr lang="en-US" dirty="0" smtClean="0"/>
            </a:br>
            <a:r>
              <a:rPr lang="en-US" dirty="0" smtClean="0"/>
              <a:t>all interested parties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0743" y="0"/>
            <a:ext cx="2801257" cy="1859455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9314" y="1890088"/>
            <a:ext cx="1712686" cy="181765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972210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4" y="65314"/>
            <a:ext cx="8596668" cy="798286"/>
          </a:xfrm>
        </p:spPr>
        <p:txBody>
          <a:bodyPr/>
          <a:lstStyle/>
          <a:p>
            <a:r>
              <a:rPr lang="en-US" dirty="0" smtClean="0"/>
              <a:t>The openings: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77" y="963161"/>
            <a:ext cx="6906380" cy="5597296"/>
          </a:xfrm>
        </p:spPr>
        <p:txBody>
          <a:bodyPr/>
          <a:lstStyle/>
          <a:p>
            <a:r>
              <a:rPr lang="en-US" dirty="0" smtClean="0"/>
              <a:t>TPC:</a:t>
            </a:r>
          </a:p>
          <a:p>
            <a:pPr lvl="1"/>
            <a:r>
              <a:rPr lang="en-US" dirty="0" smtClean="0"/>
              <a:t>A TPC is a central tracking device in multiple proposals for EIC tracking near central rapidity.  We should move forward on prototyping for an EIC TPC:</a:t>
            </a:r>
          </a:p>
          <a:p>
            <a:pPr lvl="1"/>
            <a:r>
              <a:rPr lang="en-US" dirty="0" smtClean="0"/>
              <a:t>IBF is a generic concern for future TPCs.  Even if EIC can “get away with” a gated TPC, IBF studies in the form of multiple GEMS, </a:t>
            </a:r>
            <a:r>
              <a:rPr lang="en-US" dirty="0" err="1" smtClean="0"/>
              <a:t>Wieman</a:t>
            </a:r>
            <a:r>
              <a:rPr lang="en-US" dirty="0" smtClean="0"/>
              <a:t> grid, </a:t>
            </a:r>
            <a:r>
              <a:rPr lang="en-US" dirty="0" err="1" smtClean="0"/>
              <a:t>etc</a:t>
            </a:r>
            <a:r>
              <a:rPr lang="en-US" dirty="0" smtClean="0"/>
              <a:t>…should be conducted.</a:t>
            </a:r>
          </a:p>
          <a:p>
            <a:pPr lvl="1"/>
            <a:r>
              <a:rPr lang="en-US" dirty="0" smtClean="0"/>
              <a:t>New designs for linear-response pads (</a:t>
            </a:r>
            <a:r>
              <a:rPr lang="en-US" dirty="0" err="1" smtClean="0"/>
              <a:t>Kisilev</a:t>
            </a:r>
            <a:r>
              <a:rPr lang="en-US" dirty="0" smtClean="0"/>
              <a:t>) should be pursued.</a:t>
            </a:r>
          </a:p>
          <a:p>
            <a:r>
              <a:rPr lang="en-US" dirty="0" smtClean="0"/>
              <a:t>Planar GEM Trackers: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BeAST</a:t>
            </a:r>
            <a:r>
              <a:rPr lang="en-US" dirty="0" smtClean="0"/>
              <a:t> design uses smaller units than eRD6 investigated.  We should make some of these at this size with specific designs.</a:t>
            </a:r>
          </a:p>
          <a:p>
            <a:r>
              <a:rPr lang="en-US" dirty="0" smtClean="0"/>
              <a:t>MAPS:</a:t>
            </a:r>
          </a:p>
          <a:p>
            <a:pPr lvl="1"/>
            <a:r>
              <a:rPr lang="en-US" dirty="0" smtClean="0"/>
              <a:t>Tracking is not just gas tracking.  Silicon is also very important and the EIC R&amp;D program should have an active program in Silicon.  MAPs seems the most promising for the future.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We should seek to merge with efforts in MAPs that are formulating at the present time (they are our friends!).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279" t="25429" r="18761" b="21396"/>
          <a:stretch/>
        </p:blipFill>
        <p:spPr>
          <a:xfrm>
            <a:off x="7109353" y="0"/>
            <a:ext cx="5082647" cy="29826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61943" y="2503714"/>
            <a:ext cx="41992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Mandrel for </a:t>
            </a:r>
            <a:r>
              <a:rPr lang="en-US" dirty="0" err="1" smtClean="0"/>
              <a:t>BaBar</a:t>
            </a:r>
            <a:r>
              <a:rPr lang="en-US" dirty="0" smtClean="0"/>
              <a:t>-sized TPC field cage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18398" y="3338287"/>
            <a:ext cx="4434115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CHIPS!  We must have a vital program in developing chips for these new detector technologies.  Relying on “current developments” is a weak uninspired approach to an important topic.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08800" y="5638800"/>
            <a:ext cx="437761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 SBU students participated in test beam for ALPIDE chip latch-up last summer and will continue this research.</a:t>
            </a:r>
            <a:endParaRPr lang="en-US" dirty="0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9097605" y="5638800"/>
            <a:ext cx="1671995" cy="283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57658" y="5319485"/>
            <a:ext cx="5229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98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06" y="72571"/>
            <a:ext cx="8596668" cy="878114"/>
          </a:xfrm>
        </p:spPr>
        <p:txBody>
          <a:bodyPr/>
          <a:lstStyle/>
          <a:p>
            <a:r>
              <a:rPr lang="en-US" dirty="0" smtClean="0"/>
              <a:t>SBU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820" y="694646"/>
            <a:ext cx="8596668" cy="616335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TPC:</a:t>
            </a:r>
          </a:p>
          <a:p>
            <a:pPr lvl="1"/>
            <a:r>
              <a:rPr lang="en-US" dirty="0" smtClean="0"/>
              <a:t>Working on TPC R&amp;D “kills two birds” for us and is an effort in which we would like to directly participate and lead the new consortium efforts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We are already building a field cage:  r=20-80cm, eta= +/- 1.1</a:t>
            </a:r>
          </a:p>
          <a:p>
            <a:pPr lvl="1"/>
            <a:r>
              <a:rPr lang="en-US" dirty="0" smtClean="0"/>
              <a:t>We intend to populate this field cage with all manner of prototype gain stages:</a:t>
            </a:r>
          </a:p>
          <a:p>
            <a:pPr lvl="2"/>
            <a:r>
              <a:rPr lang="en-US" dirty="0" smtClean="0"/>
              <a:t>Large ala ALICE/STAR vs small ala ILC</a:t>
            </a:r>
          </a:p>
          <a:p>
            <a:pPr lvl="2"/>
            <a:r>
              <a:rPr lang="en-US" dirty="0" smtClean="0"/>
              <a:t>4-GEM or 2GEM/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MEGA</a:t>
            </a:r>
            <a:endParaRPr lang="en-US" dirty="0" smtClean="0"/>
          </a:p>
          <a:p>
            <a:pPr lvl="2"/>
            <a:r>
              <a:rPr lang="en-US" dirty="0" err="1" smtClean="0"/>
              <a:t>Weiman</a:t>
            </a:r>
            <a:r>
              <a:rPr lang="en-US" dirty="0" smtClean="0"/>
              <a:t> grid { or Hemmick IBF shield (</a:t>
            </a:r>
            <a:r>
              <a:rPr lang="en-US" dirty="0" smtClean="0">
                <a:solidFill>
                  <a:srgbClr val="92D050"/>
                </a:solidFill>
              </a:rPr>
              <a:t>new idea…could be game changer for IBF</a:t>
            </a:r>
            <a:r>
              <a:rPr lang="en-US" dirty="0" smtClean="0"/>
              <a:t>) }</a:t>
            </a:r>
          </a:p>
          <a:p>
            <a:pPr lvl="2"/>
            <a:r>
              <a:rPr lang="en-US" dirty="0" smtClean="0"/>
              <a:t>Segmentation studies</a:t>
            </a:r>
          </a:p>
          <a:p>
            <a:r>
              <a:rPr lang="en-US" dirty="0" smtClean="0"/>
              <a:t>MAPs</a:t>
            </a:r>
          </a:p>
          <a:p>
            <a:pPr lvl="1"/>
            <a:r>
              <a:rPr lang="en-US" dirty="0" smtClean="0"/>
              <a:t>Continue</a:t>
            </a:r>
            <a:r>
              <a:rPr lang="en-US" dirty="0" smtClean="0"/>
              <a:t> to work closely with these developments and run cooperative beam tests.</a:t>
            </a:r>
          </a:p>
          <a:p>
            <a:r>
              <a:rPr lang="en-US" dirty="0" smtClean="0"/>
              <a:t>CHIPS</a:t>
            </a:r>
          </a:p>
          <a:p>
            <a:pPr lvl="1"/>
            <a:r>
              <a:rPr lang="en-US" dirty="0" smtClean="0"/>
              <a:t>We will be end users for any and all developments, but not developers.</a:t>
            </a:r>
          </a:p>
          <a:p>
            <a:r>
              <a:rPr lang="en-US" dirty="0" smtClean="0"/>
              <a:t>Planar Trackers</a:t>
            </a:r>
          </a:p>
          <a:p>
            <a:pPr lvl="1"/>
            <a:r>
              <a:rPr lang="en-US" dirty="0" smtClean="0"/>
              <a:t>We’ll participate as we have until now…colleagues but not leaders.</a:t>
            </a:r>
          </a:p>
          <a:p>
            <a:r>
              <a:rPr lang="en-US" dirty="0" smtClean="0"/>
              <a:t>Purely Generic R&amp;D</a:t>
            </a:r>
          </a:p>
          <a:p>
            <a:pPr lvl="1"/>
            <a:r>
              <a:rPr lang="en-US" dirty="0" smtClean="0"/>
              <a:t>Not for us anymore…</a:t>
            </a:r>
          </a:p>
          <a:p>
            <a:pPr lvl="1"/>
            <a:r>
              <a:rPr lang="en-US" dirty="0" smtClean="0"/>
              <a:t>We cannot sign onto a proposal of this type given current BNL realities…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341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</TotalTime>
  <Words>824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Symbol</vt:lpstr>
      <vt:lpstr>Trebuchet MS</vt:lpstr>
      <vt:lpstr>Wingdings 3</vt:lpstr>
      <vt:lpstr>Facet</vt:lpstr>
      <vt:lpstr>The EIC R&amp;D Program: The Stony Brook Perspective.</vt:lpstr>
      <vt:lpstr>A Brief History of eRD6</vt:lpstr>
      <vt:lpstr>Thoughts on merger with eRD3/eRD6</vt:lpstr>
      <vt:lpstr>The openings:</vt:lpstr>
      <vt:lpstr>SBU Efforts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EIC R&amp;D Program: The Stony Brook Perspective.</dc:title>
  <dc:creator>Thomas Hemmick</dc:creator>
  <cp:lastModifiedBy>Thomas Hemmick</cp:lastModifiedBy>
  <cp:revision>11</cp:revision>
  <dcterms:created xsi:type="dcterms:W3CDTF">2016-05-02T11:13:07Z</dcterms:created>
  <dcterms:modified xsi:type="dcterms:W3CDTF">2016-05-02T14:10:29Z</dcterms:modified>
</cp:coreProperties>
</file>